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96" r:id="rId2"/>
    <p:sldId id="2540" r:id="rId3"/>
    <p:sldId id="2565" r:id="rId4"/>
    <p:sldId id="2567" r:id="rId5"/>
    <p:sldId id="2560" r:id="rId6"/>
    <p:sldId id="2581" r:id="rId7"/>
    <p:sldId id="2597" r:id="rId8"/>
    <p:sldId id="2598" r:id="rId9"/>
    <p:sldId id="2599" r:id="rId10"/>
    <p:sldId id="2600" r:id="rId11"/>
    <p:sldId id="2601" r:id="rId12"/>
    <p:sldId id="2602" r:id="rId13"/>
    <p:sldId id="2603" r:id="rId14"/>
    <p:sldId id="2604" r:id="rId15"/>
    <p:sldId id="2605" r:id="rId16"/>
    <p:sldId id="2606" r:id="rId17"/>
    <p:sldId id="2607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293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D8AD4DC-8762-4F8B-88E7-275F326421B4}" type="datetime1">
              <a:rPr lang="es-ES" smtClean="0"/>
              <a:t>26/06/2024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4200F-7D07-40FB-9F0B-70B4C786781E}" type="datetime1">
              <a:rPr lang="es-ES" smtClean="0"/>
              <a:pPr/>
              <a:t>26/06/2024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6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864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0115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023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680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971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100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9836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2890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3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822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550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36518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9883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0842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1811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573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704476" y="4229805"/>
            <a:ext cx="0" cy="34394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3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4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Rectángulo 2" title="Decorativo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9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2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9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 title="Decorativo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1" name="Marcador de posición de imagen 5" title="Decorativo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2" name="Marcador de posición de imagen 5" title="Decorativo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3" name="Marcador de posición de imagen 5" title="Decorativo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507987" y="1535150"/>
            <a:ext cx="10663" cy="3378451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0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6" name="Marcador de posición de imagen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2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title="Decorativo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Decorativo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 title="Decorativo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0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2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33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6" name="Rectángulo 25" title="Decorativo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31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  <p:sp>
        <p:nvSpPr>
          <p:cNvPr id="7" name="Forma 62" title="Decorativo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n-US" noProof="0"/>
              <a:t>Click icon to add chart</a:t>
            </a:r>
            <a:endParaRPr lang="es-ES" noProof="0" dirty="0"/>
          </a:p>
        </p:txBody>
      </p:sp>
      <p:sp>
        <p:nvSpPr>
          <p:cNvPr id="4" name="Marcador de posición de imagen 3" title="Decorativo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 con ima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4" name="Marcador de posición de tabla 3" title="Decorativo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n-US" noProof="0"/>
              <a:t>Click icon to add table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posición de imagen 6" title="Decorativo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 title="Decorativo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 title="Decorativo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 title="Decorativo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 con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10+ Bicing Fotografías de stock, fotos e imágenes libres de ...">
            <a:extLst>
              <a:ext uri="{FF2B5EF4-FFF2-40B4-BE49-F238E27FC236}">
                <a16:creationId xmlns:a16="http://schemas.microsoft.com/office/drawing/2014/main" id="{777680C4-C294-3764-4D1A-F259535C0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0" r="4157" b="-1"/>
          <a:stretch/>
        </p:blipFill>
        <p:spPr bwMode="auto">
          <a:xfrm>
            <a:off x="5295899" y="4288"/>
            <a:ext cx="6896100" cy="685371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3500"/>
              <a:t>CAPSTONE: BICING AVAILABILITY PREDICTION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NIL RAMOS DÍAZ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31156E5-768B-686E-3D05-5283E9B3CF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/>
          <a:p>
            <a:r>
              <a:rPr lang="en-US" b="1" dirty="0" err="1"/>
              <a:t>Llueve</a:t>
            </a:r>
            <a:r>
              <a:rPr lang="en-US" b="1" dirty="0"/>
              <a:t> o no </a:t>
            </a:r>
            <a:r>
              <a:rPr lang="en-US" b="1" dirty="0" err="1"/>
              <a:t>llueve</a:t>
            </a:r>
            <a:endParaRPr lang="en-US" b="1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E92A6DE-61B7-74BE-2697-307FB6AD13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218222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 err="1"/>
              <a:t>Frío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/>
              <a:t>Fresco</a:t>
            </a:r>
          </a:p>
          <a:p>
            <a:pPr>
              <a:spcAft>
                <a:spcPts val="600"/>
              </a:spcAft>
            </a:pPr>
            <a:r>
              <a:rPr lang="en-US" b="1" dirty="0" err="1"/>
              <a:t>Templado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 err="1"/>
              <a:t>Cálido</a:t>
            </a:r>
            <a:endParaRPr lang="en-US" b="1" dirty="0"/>
          </a:p>
          <a:p>
            <a:pPr>
              <a:spcAft>
                <a:spcPts val="600"/>
              </a:spcAft>
            </a:pPr>
            <a:r>
              <a:rPr lang="en-US" b="1" dirty="0" err="1"/>
              <a:t>Caluroso</a:t>
            </a:r>
            <a:endParaRPr lang="en-US" b="1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43" y="358610"/>
            <a:ext cx="10854914" cy="804759"/>
          </a:xfrm>
        </p:spPr>
        <p:txBody>
          <a:bodyPr rtlCol="0" anchor="b">
            <a:normAutofit/>
          </a:bodyPr>
          <a:lstStyle/>
          <a:p>
            <a:pPr rtl="0"/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F52F87B-81CC-E9D0-6490-E90706BE28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24516" y="1505728"/>
            <a:ext cx="5142968" cy="566946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err="1"/>
              <a:t>Añadimos</a:t>
            </a:r>
            <a:r>
              <a:rPr lang="en-US" sz="2000" b="1" dirty="0"/>
              <a:t> variables </a:t>
            </a:r>
            <a:r>
              <a:rPr lang="en-US" sz="2000" b="1" dirty="0" err="1"/>
              <a:t>cíclicas</a:t>
            </a:r>
            <a:r>
              <a:rPr lang="en-US" sz="2000" b="1" dirty="0"/>
              <a:t>, </a:t>
            </a:r>
            <a:r>
              <a:rPr lang="en-US" sz="2000" b="1" dirty="0" err="1"/>
              <a:t>temperaturas</a:t>
            </a:r>
            <a:r>
              <a:rPr lang="en-US" sz="2000" b="1" dirty="0"/>
              <a:t> y </a:t>
            </a:r>
            <a:r>
              <a:rPr lang="en-US" sz="2000" b="1" dirty="0" err="1"/>
              <a:t>precipitaciones</a:t>
            </a:r>
            <a:endParaRPr lang="en-US" sz="2000" b="1" dirty="0"/>
          </a:p>
        </p:txBody>
      </p:sp>
      <p:pic>
        <p:nvPicPr>
          <p:cNvPr id="4098" name="Picture 2" descr="🌧️ Nube Con Lluvia Emoji">
            <a:extLst>
              <a:ext uri="{FF2B5EF4-FFF2-40B4-BE49-F238E27FC236}">
                <a16:creationId xmlns:a16="http://schemas.microsoft.com/office/drawing/2014/main" id="{311E457F-A779-DF1F-F6D9-A6E58AAE1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4" y="2877021"/>
            <a:ext cx="1686818" cy="168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🌡️ Termómetro Emoji">
            <a:extLst>
              <a:ext uri="{FF2B5EF4-FFF2-40B4-BE49-F238E27FC236}">
                <a16:creationId xmlns:a16="http://schemas.microsoft.com/office/drawing/2014/main" id="{C71901D6-2D81-3807-F854-41FCBD270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88" y="2955320"/>
            <a:ext cx="1530220" cy="153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ué son las variables cíclicas y cómo tratarlas? - Aukera">
            <a:extLst>
              <a:ext uri="{FF2B5EF4-FFF2-40B4-BE49-F238E27FC236}">
                <a16:creationId xmlns:a16="http://schemas.microsoft.com/office/drawing/2014/main" id="{F8B93C47-F907-993F-E904-1ABE1024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401" y="2319000"/>
            <a:ext cx="2618871" cy="228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lustering sin tratar variable cíclica">
            <a:extLst>
              <a:ext uri="{FF2B5EF4-FFF2-40B4-BE49-F238E27FC236}">
                <a16:creationId xmlns:a16="http://schemas.microsoft.com/office/drawing/2014/main" id="{34336BB7-CBE4-54E4-9057-19CA879FF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9"/>
          <a:stretch/>
        </p:blipFill>
        <p:spPr bwMode="auto">
          <a:xfrm>
            <a:off x="9017717" y="2164702"/>
            <a:ext cx="3164015" cy="243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72B3AC-DACA-DAAA-09B0-2EAB5670C6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59895" y="4843672"/>
            <a:ext cx="5101470" cy="2097069"/>
          </a:xfrm>
        </p:spPr>
        <p:txBody>
          <a:bodyPr>
            <a:normAutofit/>
          </a:bodyPr>
          <a:lstStyle/>
          <a:p>
            <a:r>
              <a:rPr lang="es-ES" b="1" dirty="0"/>
              <a:t>A partir de la hora del día y del mes se han creado 4 nuevas columnas con el seno y el coseno de las mismas. </a:t>
            </a:r>
          </a:p>
          <a:p>
            <a:r>
              <a:rPr lang="es-ES" b="1" dirty="0"/>
              <a:t>La idea detrás de esto es que el modelo entienda que la diferencia entre el mes 12 y el 1, es de 1, y no de 11 meses de distancia, y lo mismo con la hora. </a:t>
            </a:r>
          </a:p>
          <a:p>
            <a:r>
              <a:rPr lang="es-ES" b="1" dirty="0"/>
              <a:t>De esta manera, interpreta con mayor facilidad y predice favorablemente en los meses de los extremos.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417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B85535-34E8-F620-E4C1-F0664DEDB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9"/>
          <a:stretch/>
        </p:blipFill>
        <p:spPr>
          <a:xfrm>
            <a:off x="4314712" y="3429000"/>
            <a:ext cx="7166088" cy="320188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852041"/>
            <a:ext cx="3508462" cy="1788060"/>
          </a:xfrm>
        </p:spPr>
        <p:txBody>
          <a:bodyPr rtlCol="0">
            <a:normAutofit fontScale="90000"/>
          </a:bodyPr>
          <a:lstStyle/>
          <a:p>
            <a:r>
              <a:rPr lang="es-ES" dirty="0"/>
              <a:t>Modelo e interpretabilidad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400" b="1" dirty="0"/>
              <a:t>Modelo Utilizado:</a:t>
            </a:r>
          </a:p>
          <a:p>
            <a:pPr rtl="0"/>
            <a:r>
              <a:rPr lang="es-ES" sz="2400" dirty="0" err="1"/>
              <a:t>CatboostRegressor</a:t>
            </a:r>
            <a:endParaRPr lang="es-ES" sz="2400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>
          <a:xfrm>
            <a:off x="536196" y="3737092"/>
            <a:ext cx="3085618" cy="2663707"/>
          </a:xfrm>
        </p:spPr>
        <p:txBody>
          <a:bodyPr rtlCol="0">
            <a:normAutofit lnSpcReduction="10000"/>
          </a:bodyPr>
          <a:lstStyle/>
          <a:p>
            <a:r>
              <a:rPr lang="es-ES" sz="2400" b="1" dirty="0"/>
              <a:t>Resultados:</a:t>
            </a:r>
          </a:p>
          <a:p>
            <a:r>
              <a:rPr lang="es-ES" sz="2400" b="1" dirty="0"/>
              <a:t>Train score = 0,878</a:t>
            </a:r>
          </a:p>
          <a:p>
            <a:r>
              <a:rPr lang="es-ES" sz="2400" b="1" dirty="0"/>
              <a:t>Test score = 0,875</a:t>
            </a:r>
          </a:p>
          <a:p>
            <a:endParaRPr lang="es-ES" sz="2400" b="1" dirty="0"/>
          </a:p>
          <a:p>
            <a:r>
              <a:rPr lang="es-ES" sz="2400" b="1" dirty="0"/>
              <a:t>RMSE Train = 0,0928</a:t>
            </a:r>
          </a:p>
          <a:p>
            <a:r>
              <a:rPr lang="es-ES" sz="2400" b="1" dirty="0"/>
              <a:t>RMSE Test = 0,0915</a:t>
            </a:r>
            <a:endParaRPr lang="es-ES" sz="2400" dirty="0"/>
          </a:p>
          <a:p>
            <a:endParaRPr lang="es-ES" sz="2400" b="1" dirty="0"/>
          </a:p>
          <a:p>
            <a:endParaRPr lang="es-ES" sz="2400" b="1" dirty="0"/>
          </a:p>
          <a:p>
            <a:endParaRPr lang="es-ES" sz="2400" b="1" dirty="0"/>
          </a:p>
          <a:p>
            <a:pPr rtl="0"/>
            <a:endParaRPr lang="es-ES" dirty="0"/>
          </a:p>
        </p:txBody>
      </p:sp>
      <p:pic>
        <p:nvPicPr>
          <p:cNvPr id="5122" name="Picture 2" descr="CatBoost regression | Regressionist">
            <a:extLst>
              <a:ext uri="{FF2B5EF4-FFF2-40B4-BE49-F238E27FC236}">
                <a16:creationId xmlns:a16="http://schemas.microsoft.com/office/drawing/2014/main" id="{CD4C23A8-9759-E7E2-8C3C-C54ED79F9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649" y="1028132"/>
            <a:ext cx="3905541" cy="195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320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57" y="524118"/>
            <a:ext cx="11196286" cy="540287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es-ES" dirty="0"/>
              <a:t>Caso de estudio: Nuevas estaciones para absorber la demanda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BF944-F229-8560-97D2-D42FD422F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722" y="1904161"/>
            <a:ext cx="5436413" cy="4953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3EE722-7A5C-497C-C736-3B3C67E90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98" y="1904161"/>
            <a:ext cx="6485924" cy="466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57" y="524118"/>
            <a:ext cx="11196286" cy="540287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es-ES" dirty="0"/>
              <a:t>Caso de estudio: Nuevas estaciones para absorber la demanda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5EC2A-D698-7216-7E8F-D83B05677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1" r="3888" b="3905"/>
          <a:stretch/>
        </p:blipFill>
        <p:spPr>
          <a:xfrm>
            <a:off x="195944" y="1673035"/>
            <a:ext cx="5937380" cy="5052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70354-BB2E-FB23-1372-685AAAD48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"/>
          <a:stretch/>
        </p:blipFill>
        <p:spPr>
          <a:xfrm>
            <a:off x="6229101" y="1606554"/>
            <a:ext cx="5863374" cy="518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42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1A15069-93FF-E5C5-E049-2E0E2F3E5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399" y="743492"/>
            <a:ext cx="4974344" cy="5527048"/>
          </a:xfrm>
          <a:prstGeom prst="rect">
            <a:avLst/>
          </a:prstGeom>
          <a:noFill/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4DB5546D-A498-3FDD-D874-24F6CF8E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450030"/>
            <a:ext cx="2578099" cy="2508588"/>
          </a:xfrm>
        </p:spPr>
        <p:txBody>
          <a:bodyPr/>
          <a:lstStyle/>
          <a:p>
            <a:r>
              <a:rPr lang="en-US" dirty="0" err="1"/>
              <a:t>Ubicación</a:t>
            </a:r>
            <a:r>
              <a:rPr lang="en-US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252350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4DB5546D-A498-3FDD-D874-24F6CF8E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450030"/>
            <a:ext cx="3232746" cy="2508588"/>
          </a:xfrm>
        </p:spPr>
        <p:txBody>
          <a:bodyPr/>
          <a:lstStyle/>
          <a:p>
            <a:r>
              <a:rPr lang="en-US" dirty="0" err="1"/>
              <a:t>Ubicación</a:t>
            </a:r>
            <a:r>
              <a:rPr lang="en-US" dirty="0"/>
              <a:t> 2 y 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36835-2EE1-2FF7-5AB4-CDE31F52B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910" y="685120"/>
            <a:ext cx="84391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4DB5546D-A498-3FDD-D874-24F6CF8E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450030"/>
            <a:ext cx="3232746" cy="2508588"/>
          </a:xfrm>
        </p:spPr>
        <p:txBody>
          <a:bodyPr/>
          <a:lstStyle/>
          <a:p>
            <a:r>
              <a:rPr lang="en-US" dirty="0" err="1"/>
              <a:t>Ubicación</a:t>
            </a:r>
            <a:r>
              <a:rPr lang="en-US" dirty="0"/>
              <a:t> 4 y 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96ED8-D651-5B73-6B14-075CF9B7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383" y="1119673"/>
            <a:ext cx="8555284" cy="543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8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4">
            <a:extLst>
              <a:ext uri="{FF2B5EF4-FFF2-40B4-BE49-F238E27FC236}">
                <a16:creationId xmlns:a16="http://schemas.microsoft.com/office/drawing/2014/main" id="{4DB5546D-A498-3FDD-D874-24F6CF8E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399" y="3107447"/>
            <a:ext cx="7252505" cy="891250"/>
          </a:xfrm>
        </p:spPr>
        <p:txBody>
          <a:bodyPr anchor="t">
            <a:normAutofit/>
          </a:bodyPr>
          <a:lstStyle/>
          <a:p>
            <a:r>
              <a:rPr lang="en-U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747159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87" y="616350"/>
            <a:ext cx="7978227" cy="1062602"/>
          </a:xfr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s-ES"/>
              <a:t>Índice </a:t>
            </a:r>
          </a:p>
        </p:txBody>
      </p:sp>
      <p:pic>
        <p:nvPicPr>
          <p:cNvPr id="12" name="Marcador de posición de imagen 11" title="Decorativo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797" r="-2" b="24842"/>
          <a:stretch/>
        </p:blipFill>
        <p:spPr>
          <a:xfrm>
            <a:off x="20" y="4416552"/>
            <a:ext cx="3054076" cy="2441448"/>
          </a:xfrm>
          <a:noFill/>
        </p:spPr>
      </p:pic>
      <p:sp>
        <p:nvSpPr>
          <p:cNvPr id="3" name="Marcador de texto 10">
            <a:extLst>
              <a:ext uri="{FF2B5EF4-FFF2-40B4-BE49-F238E27FC236}">
                <a16:creationId xmlns:a16="http://schemas.microsoft.com/office/drawing/2014/main" id="{BE08C78A-09CC-3E41-D582-19658A4AA229}"/>
              </a:ext>
            </a:extLst>
          </p:cNvPr>
          <p:cNvSpPr txBox="1">
            <a:spLocks/>
          </p:cNvSpPr>
          <p:nvPr/>
        </p:nvSpPr>
        <p:spPr>
          <a:xfrm>
            <a:off x="9407517" y="5557491"/>
            <a:ext cx="2517605" cy="484146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000"/>
              </a:spcBef>
            </a:pPr>
            <a:r>
              <a:rPr lang="en-US" b="1" dirty="0">
                <a:solidFill>
                  <a:schemeClr val="bg1"/>
                </a:solidFill>
              </a:rPr>
              <a:t>Caso de </a:t>
            </a:r>
            <a:r>
              <a:rPr lang="en-US" b="1" dirty="0" err="1">
                <a:solidFill>
                  <a:schemeClr val="bg1"/>
                </a:solidFill>
              </a:rPr>
              <a:t>estudio</a:t>
            </a:r>
            <a:r>
              <a:rPr lang="en-US" b="1" dirty="0">
                <a:solidFill>
                  <a:schemeClr val="bg1"/>
                </a:solidFill>
              </a:rPr>
              <a:t> y </a:t>
            </a:r>
            <a:r>
              <a:rPr lang="en-US" b="1" dirty="0" err="1">
                <a:solidFill>
                  <a:schemeClr val="bg1"/>
                </a:solidFill>
              </a:rPr>
              <a:t>visualizaciones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4410" y="3041512"/>
            <a:ext cx="2517605" cy="382749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" b="1" i="0" kern="1200" dirty="0">
                <a:latin typeface="+mj-lt"/>
                <a:ea typeface="+mn-ea"/>
                <a:cs typeface="Arial" panose="020B0604020202020204" pitchFamily="34" charset="0"/>
              </a:rPr>
              <a:t>Objetivos y alcance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14669" y="3050689"/>
            <a:ext cx="2517605" cy="484146"/>
          </a:xfrm>
        </p:spPr>
        <p:txBody>
          <a:bodyPr vert="horz" lIns="0" tIns="45720" rIns="91440" bIns="45720" rtlCol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Extracción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 y </a:t>
            </a: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perímetro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 de </a:t>
            </a: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los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datos</a:t>
            </a:r>
            <a:endParaRPr lang="en-US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61093" y="3040512"/>
            <a:ext cx="2517605" cy="382749"/>
          </a:xfr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s-ES" b="1" i="0" kern="1200" dirty="0">
                <a:latin typeface="+mj-lt"/>
                <a:ea typeface="+mn-ea"/>
                <a:cs typeface="Arial" panose="020B0604020202020204" pitchFamily="34" charset="0"/>
              </a:rPr>
              <a:t>Preprocesamiento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04428" y="5523694"/>
            <a:ext cx="2517605" cy="484146"/>
          </a:xfrm>
        </p:spPr>
        <p:txBody>
          <a:bodyPr vert="horz" lIns="0" tIns="45720" rIns="91440" bIns="45720" rtlCol="0">
            <a:normAutofit/>
          </a:bodyPr>
          <a:lstStyle/>
          <a:p>
            <a:r>
              <a:rPr lang="en-US" sz="1600" b="1" i="0" kern="1200" dirty="0">
                <a:latin typeface="+mn-lt"/>
                <a:ea typeface="+mn-ea"/>
                <a:cs typeface="Arial" panose="020B0604020202020204" pitchFamily="34" charset="0"/>
              </a:rPr>
              <a:t>Feature Engineering</a:t>
            </a:r>
          </a:p>
        </p:txBody>
      </p:sp>
      <p:sp>
        <p:nvSpPr>
          <p:cNvPr id="4" name="Marcador de texto 34">
            <a:extLst>
              <a:ext uri="{FF2B5EF4-FFF2-40B4-BE49-F238E27FC236}">
                <a16:creationId xmlns:a16="http://schemas.microsoft.com/office/drawing/2014/main" id="{A39A38DA-4904-7083-6520-AE674238A49B}"/>
              </a:ext>
            </a:extLst>
          </p:cNvPr>
          <p:cNvSpPr txBox="1">
            <a:spLocks/>
          </p:cNvSpPr>
          <p:nvPr/>
        </p:nvSpPr>
        <p:spPr>
          <a:xfrm>
            <a:off x="9407517" y="3110810"/>
            <a:ext cx="2517605" cy="48414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+mj-lt"/>
              </a:rPr>
              <a:t>EDA</a:t>
            </a:r>
          </a:p>
        </p:txBody>
      </p:sp>
      <p:sp>
        <p:nvSpPr>
          <p:cNvPr id="7" name="Marcador de texto 34">
            <a:extLst>
              <a:ext uri="{FF2B5EF4-FFF2-40B4-BE49-F238E27FC236}">
                <a16:creationId xmlns:a16="http://schemas.microsoft.com/office/drawing/2014/main" id="{527ED4AB-08D3-9A87-42FF-74AB0738B1A2}"/>
              </a:ext>
            </a:extLst>
          </p:cNvPr>
          <p:cNvSpPr txBox="1">
            <a:spLocks/>
          </p:cNvSpPr>
          <p:nvPr/>
        </p:nvSpPr>
        <p:spPr>
          <a:xfrm>
            <a:off x="6390394" y="5523694"/>
            <a:ext cx="2517605" cy="484146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Modelo</a:t>
            </a:r>
            <a:r>
              <a:rPr lang="en-US" sz="1600" b="1" dirty="0">
                <a:solidFill>
                  <a:schemeClr val="tx1"/>
                </a:solidFill>
                <a:latin typeface="+mj-lt"/>
              </a:rPr>
              <a:t> e </a:t>
            </a:r>
            <a:r>
              <a:rPr lang="en-US" sz="1600" b="1" dirty="0" err="1">
                <a:solidFill>
                  <a:schemeClr val="tx1"/>
                </a:solidFill>
                <a:latin typeface="+mj-lt"/>
              </a:rPr>
              <a:t>Interpretabilidad</a:t>
            </a:r>
            <a:endParaRPr lang="en-US" sz="16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/>
          <a:p>
            <a:pPr rtl="0"/>
            <a:r>
              <a:rPr lang="es-ES"/>
              <a:t>Objetivos y alcance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99792" y="3641572"/>
            <a:ext cx="4312353" cy="1594529"/>
          </a:xfrm>
        </p:spPr>
        <p:txBody>
          <a:bodyPr rtlCol="0">
            <a:normAutofit/>
          </a:bodyPr>
          <a:lstStyle/>
          <a:p>
            <a:pPr rtl="0"/>
            <a:r>
              <a:rPr lang="es-ES"/>
              <a:t>Desarrollar un modelo predictivo del porcentaje de docks disponibles en las estaciones de Bicing de Barcelona en cualquier momento dado.</a:t>
            </a:r>
          </a:p>
          <a:p>
            <a:pPr rtl="0"/>
            <a:r>
              <a:rPr lang="es-ES"/>
              <a:t>Mejorar la experiencia del usuario.</a:t>
            </a:r>
          </a:p>
          <a:p>
            <a:pPr rtl="0"/>
            <a:r>
              <a:rPr lang="es-ES"/>
              <a:t>Sugerir necesidad de nuevas infraestructuras.</a:t>
            </a:r>
          </a:p>
          <a:p>
            <a:pPr rtl="0"/>
            <a:endParaRPr lang="es-ES" dirty="0"/>
          </a:p>
        </p:txBody>
      </p:sp>
      <p:pic>
        <p:nvPicPr>
          <p:cNvPr id="2050" name="Picture 2" descr="El servicio Bicing | Bicing">
            <a:extLst>
              <a:ext uri="{FF2B5EF4-FFF2-40B4-BE49-F238E27FC236}">
                <a16:creationId xmlns:a16="http://schemas.microsoft.com/office/drawing/2014/main" id="{2B0D7E9A-6C90-BF9D-6C5D-AF87701E7E3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" b="23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0" y="852041"/>
            <a:ext cx="3085618" cy="1788060"/>
          </a:xfrm>
        </p:spPr>
        <p:txBody>
          <a:bodyPr rtlCol="0">
            <a:normAutofit fontScale="90000"/>
          </a:bodyPr>
          <a:lstStyle/>
          <a:p>
            <a:r>
              <a:rPr lang="es-ES" dirty="0"/>
              <a:t>Extracción y perímetro de los datos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2400" b="1" dirty="0"/>
              <a:t>Fuente de los datos: </a:t>
            </a:r>
          </a:p>
          <a:p>
            <a:pPr rtl="0"/>
            <a:r>
              <a:rPr lang="es-ES" sz="2400" dirty="0"/>
              <a:t>Open Data </a:t>
            </a:r>
            <a:r>
              <a:rPr lang="es-ES" sz="2400" dirty="0" err="1"/>
              <a:t>Ajuntament</a:t>
            </a:r>
            <a:r>
              <a:rPr lang="es-ES" sz="2400" dirty="0"/>
              <a:t> de Barcelona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6"/>
          </p:nvPr>
        </p:nvSpPr>
        <p:spPr/>
        <p:txBody>
          <a:bodyPr rtlCol="0">
            <a:normAutofit lnSpcReduction="10000"/>
          </a:bodyPr>
          <a:lstStyle/>
          <a:p>
            <a:r>
              <a:rPr lang="es-ES" sz="2400" b="1" dirty="0"/>
              <a:t>Perímetro utilizado:</a:t>
            </a:r>
          </a:p>
          <a:p>
            <a:endParaRPr lang="es-ES" sz="2400" b="1" dirty="0"/>
          </a:p>
          <a:p>
            <a:r>
              <a:rPr lang="es-ES" sz="2400" dirty="0"/>
              <a:t>Años 2021, 2022 y 2023.</a:t>
            </a:r>
          </a:p>
          <a:p>
            <a:endParaRPr lang="es-ES" sz="2400" dirty="0"/>
          </a:p>
          <a:p>
            <a:r>
              <a:rPr lang="es-ES" sz="2400" dirty="0"/>
              <a:t>Descartamos 2020.</a:t>
            </a:r>
          </a:p>
          <a:p>
            <a:endParaRPr lang="es-ES" sz="2400" b="1" dirty="0"/>
          </a:p>
          <a:p>
            <a:endParaRPr lang="es-ES" sz="2400" b="1" dirty="0"/>
          </a:p>
          <a:p>
            <a:endParaRPr lang="es-ES" sz="2400" b="1" dirty="0"/>
          </a:p>
          <a:p>
            <a:pPr rtl="0"/>
            <a:endParaRPr lang="es-E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F2A945-304F-7814-0A75-AEDA660E24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9CD5F-15EA-98BE-B8AB-513CBE4B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4" y="3428990"/>
            <a:ext cx="7862596" cy="342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031156E5-768B-686E-3D05-5283E9B3CF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/>
          <a:p>
            <a:r>
              <a:rPr lang="en-US" b="1" err="1"/>
              <a:t>Eliminar</a:t>
            </a:r>
            <a:r>
              <a:rPr lang="en-US" b="1"/>
              <a:t> variables con </a:t>
            </a:r>
            <a:r>
              <a:rPr lang="en-US" b="1" err="1"/>
              <a:t>alta</a:t>
            </a:r>
            <a:r>
              <a:rPr lang="en-US" b="1"/>
              <a:t> </a:t>
            </a:r>
            <a:r>
              <a:rPr lang="en-US" b="1" err="1"/>
              <a:t>cardinalidad</a:t>
            </a:r>
            <a:r>
              <a:rPr lang="en-US" b="1"/>
              <a:t> o con </a:t>
            </a:r>
            <a:r>
              <a:rPr lang="en-US" b="1" err="1"/>
              <a:t>baja</a:t>
            </a:r>
            <a:r>
              <a:rPr lang="en-US" b="1"/>
              <a:t> </a:t>
            </a:r>
            <a:r>
              <a:rPr lang="en-US" b="1" err="1"/>
              <a:t>variabilidad</a:t>
            </a:r>
            <a:r>
              <a:rPr lang="en-US" b="1"/>
              <a:t>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E92A6DE-61B7-74BE-2697-307FB6AD13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err="1"/>
              <a:t>Eliminar</a:t>
            </a:r>
            <a:r>
              <a:rPr lang="en-US" b="1"/>
              <a:t> </a:t>
            </a:r>
            <a:r>
              <a:rPr lang="en-US" b="1" err="1"/>
              <a:t>filas</a:t>
            </a:r>
            <a:r>
              <a:rPr lang="en-US" b="1"/>
              <a:t> con </a:t>
            </a:r>
            <a:r>
              <a:rPr lang="en-US" b="1" err="1"/>
              <a:t>nulos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la variable target y pasar la variable de </a:t>
            </a:r>
            <a:r>
              <a:rPr lang="en-US" b="1" err="1"/>
              <a:t>fecha</a:t>
            </a:r>
            <a:r>
              <a:rPr lang="en-US" b="1"/>
              <a:t> a </a:t>
            </a:r>
            <a:r>
              <a:rPr lang="en-US" b="1" err="1"/>
              <a:t>formato</a:t>
            </a:r>
            <a:r>
              <a:rPr lang="en-US" b="1"/>
              <a:t> </a:t>
            </a:r>
            <a:r>
              <a:rPr lang="en-US" b="1" err="1"/>
              <a:t>correcto</a:t>
            </a:r>
            <a:r>
              <a:rPr lang="en-US" b="1"/>
              <a:t> (unit = ‘s’)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F6C24DA3-0A8D-FB76-28F1-C2D10BF460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 err="1"/>
              <a:t>Agrupamos</a:t>
            </a:r>
            <a:r>
              <a:rPr lang="en-US" b="1" dirty="0"/>
              <a:t> </a:t>
            </a:r>
            <a:r>
              <a:rPr lang="en-US" b="1" dirty="0" err="1"/>
              <a:t>por</a:t>
            </a:r>
            <a:r>
              <a:rPr lang="en-US" b="1" dirty="0"/>
              <a:t> ID y </a:t>
            </a:r>
            <a:r>
              <a:rPr lang="en-US" b="1" dirty="0" err="1"/>
              <a:t>por</a:t>
            </a:r>
            <a:r>
              <a:rPr lang="en-US" b="1" dirty="0"/>
              <a:t> </a:t>
            </a:r>
            <a:r>
              <a:rPr lang="en-US" b="1" dirty="0" err="1"/>
              <a:t>fecha</a:t>
            </a:r>
            <a:r>
              <a:rPr lang="en-US" b="1" dirty="0"/>
              <a:t>,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bloques</a:t>
            </a:r>
            <a:r>
              <a:rPr lang="en-US" b="1" dirty="0"/>
              <a:t> de </a:t>
            </a:r>
            <a:r>
              <a:rPr lang="en-US" b="1" dirty="0" err="1"/>
              <a:t>una</a:t>
            </a:r>
            <a:r>
              <a:rPr lang="en-US" b="1" dirty="0"/>
              <a:t> hora y </a:t>
            </a:r>
            <a:r>
              <a:rPr lang="en-US" b="1" dirty="0" err="1"/>
              <a:t>generando</a:t>
            </a:r>
            <a:r>
              <a:rPr lang="en-US" b="1" dirty="0"/>
              <a:t> la media de la variable target </a:t>
            </a:r>
            <a:r>
              <a:rPr lang="en-US" b="1" dirty="0" err="1"/>
              <a:t>por</a:t>
            </a:r>
            <a:r>
              <a:rPr lang="en-US" b="1" dirty="0"/>
              <a:t> hora.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DF52F87B-81CC-E9D0-6490-E90706BE28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4801847" cy="755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 err="1"/>
              <a:t>Añadir</a:t>
            </a:r>
            <a:r>
              <a:rPr lang="en-US" b="1" dirty="0"/>
              <a:t> variables </a:t>
            </a:r>
            <a:r>
              <a:rPr lang="en-US" b="1" dirty="0" err="1"/>
              <a:t>contexto</a:t>
            </a:r>
            <a:r>
              <a:rPr lang="en-US" b="1" dirty="0"/>
              <a:t> (</a:t>
            </a:r>
            <a:r>
              <a:rPr lang="en-US" b="1" dirty="0" err="1"/>
              <a:t>lat</a:t>
            </a:r>
            <a:r>
              <a:rPr lang="en-US" b="1" dirty="0"/>
              <a:t>, </a:t>
            </a:r>
            <a:r>
              <a:rPr lang="en-US" b="1" dirty="0" err="1"/>
              <a:t>lon</a:t>
            </a:r>
            <a:r>
              <a:rPr lang="en-US" b="1" dirty="0"/>
              <a:t>, altitude, capacity) y </a:t>
            </a:r>
            <a:r>
              <a:rPr lang="en-US" b="1" dirty="0" err="1"/>
              <a:t>crear</a:t>
            </a:r>
            <a:r>
              <a:rPr lang="en-US" b="1" dirty="0"/>
              <a:t> la </a:t>
            </a:r>
            <a:r>
              <a:rPr lang="en-US" b="1" dirty="0" err="1"/>
              <a:t>nueva</a:t>
            </a:r>
            <a:r>
              <a:rPr lang="en-US" b="1" dirty="0"/>
              <a:t> target feature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docks_available</a:t>
            </a:r>
            <a:r>
              <a:rPr lang="en-US" b="1" dirty="0">
                <a:sym typeface="Wingdings" panose="05000000000000000000" pitchFamily="2" charset="2"/>
              </a:rPr>
              <a:t> / capacity. </a:t>
            </a:r>
            <a:endParaRPr lang="en-US" b="1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7E924C13-96D1-B845-903F-9EC94B087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4801847" cy="7556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dirty="0" err="1"/>
              <a:t>Creamos</a:t>
            </a:r>
            <a:r>
              <a:rPr lang="en-US" b="1" dirty="0"/>
              <a:t> las 4 variables de lag, </a:t>
            </a:r>
            <a:r>
              <a:rPr lang="en-US" b="1" dirty="0" err="1"/>
              <a:t>generando</a:t>
            </a:r>
            <a:r>
              <a:rPr lang="en-US" b="1" dirty="0"/>
              <a:t> 4 </a:t>
            </a:r>
            <a:r>
              <a:rPr lang="en-US" b="1" dirty="0" err="1"/>
              <a:t>columnas</a:t>
            </a:r>
            <a:r>
              <a:rPr lang="en-US" b="1" dirty="0"/>
              <a:t> con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datos</a:t>
            </a:r>
            <a:r>
              <a:rPr lang="en-US" b="1" dirty="0"/>
              <a:t> de la variable target </a:t>
            </a:r>
            <a:r>
              <a:rPr lang="en-US" b="1" dirty="0" err="1"/>
              <a:t>en</a:t>
            </a:r>
            <a:r>
              <a:rPr lang="en-US" b="1" dirty="0"/>
              <a:t> las </a:t>
            </a:r>
            <a:r>
              <a:rPr lang="en-US" b="1" dirty="0" err="1"/>
              <a:t>últimas</a:t>
            </a:r>
            <a:r>
              <a:rPr lang="en-US" b="1" dirty="0"/>
              <a:t> 4 horas.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701B45-33CA-DE05-AD28-674956468B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879710"/>
            <a:ext cx="741082" cy="755650"/>
          </a:xfrm>
        </p:spPr>
        <p:txBody>
          <a:bodyPr/>
          <a:lstStyle/>
          <a:p>
            <a:endParaRPr lang="en-US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C6AD641-D7BD-1A77-649A-CAC6DA0217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1956155"/>
            <a:ext cx="741082" cy="755650"/>
          </a:xfrm>
        </p:spPr>
        <p:txBody>
          <a:bodyPr/>
          <a:lstStyle/>
          <a:p>
            <a:endParaRPr lang="en-US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95B49D95-86A5-CEB8-1DB3-2B07E12CE4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032600"/>
            <a:ext cx="741082" cy="755650"/>
          </a:xfrm>
        </p:spPr>
        <p:txBody>
          <a:bodyPr/>
          <a:lstStyle/>
          <a:p>
            <a:endParaRPr 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71F1E74C-CCD1-2677-BC57-B7F0B40793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4109045"/>
            <a:ext cx="741082" cy="755650"/>
          </a:xfrm>
        </p:spPr>
        <p:txBody>
          <a:bodyPr/>
          <a:lstStyle/>
          <a:p>
            <a:endParaRPr lang="en-US"/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3428B15A-1661-B0EA-C011-43D36196F47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4074" y="5185490"/>
            <a:ext cx="741082" cy="75565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EF0240E2-270B-47F4-97C1-065A42CC2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359" y="-463006"/>
            <a:ext cx="2275389" cy="1025525"/>
          </a:xfrm>
        </p:spPr>
        <p:txBody>
          <a:bodyPr rtlCol="0" anchor="b">
            <a:normAutofit/>
          </a:bodyPr>
          <a:lstStyle/>
          <a:p>
            <a:pPr rtl="0"/>
            <a:r>
              <a:rPr lang="es-ES" sz="2400" dirty="0"/>
              <a:t>Preprocesamiento</a:t>
            </a:r>
          </a:p>
        </p:txBody>
      </p:sp>
      <p:pic>
        <p:nvPicPr>
          <p:cNvPr id="3074" name="Picture 2" descr="Data Preprocessing Techniques in Machine Learning [6 Steps]">
            <a:extLst>
              <a:ext uri="{FF2B5EF4-FFF2-40B4-BE49-F238E27FC236}">
                <a16:creationId xmlns:a16="http://schemas.microsoft.com/office/drawing/2014/main" id="{39B85869-EA9C-36DD-5F61-47896D9B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8" y="1956998"/>
            <a:ext cx="4801848" cy="35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94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3E32A9F-CF87-D59A-9D33-FCE0BF5C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54" name="Título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 rtlCol="0">
            <a:normAutofit/>
          </a:bodyPr>
          <a:lstStyle/>
          <a:p>
            <a:pPr rtl="0"/>
            <a:r>
              <a:rPr lang="es" sz="200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DB574-17B8-9E2C-1E89-211AB7C4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07" y="1798626"/>
            <a:ext cx="9174500" cy="35033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50005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3E32A9F-CF87-D59A-9D33-FCE0BF5C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54" name="Título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 rtlCol="0">
            <a:normAutofit/>
          </a:bodyPr>
          <a:lstStyle/>
          <a:p>
            <a:pPr rtl="0"/>
            <a:r>
              <a:rPr lang="es" sz="200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B9983-9963-196A-A17D-20D4B8A5B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25" y="2020141"/>
            <a:ext cx="9346163" cy="35951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7343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3E32A9F-CF87-D59A-9D33-FCE0BF5C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54" name="Título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 rtlCol="0">
            <a:normAutofit/>
          </a:bodyPr>
          <a:lstStyle/>
          <a:p>
            <a:pPr rtl="0"/>
            <a:r>
              <a:rPr lang="es" sz="200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B86E2-44B2-6275-001F-D15F29141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53" y="272563"/>
            <a:ext cx="8033814" cy="631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2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E3E32A9F-CF87-D59A-9D33-FCE0BF5C9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54" name="Título 53" hidden="1">
            <a:extLst>
              <a:ext uri="{FF2B5EF4-FFF2-40B4-BE49-F238E27FC236}">
                <a16:creationId xmlns:a16="http://schemas.microsoft.com/office/drawing/2014/main" id="{4C6A162B-A7A0-49BC-B7CB-0A66DC4171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71500"/>
            <a:ext cx="10515600" cy="555625"/>
          </a:xfrm>
        </p:spPr>
        <p:txBody>
          <a:bodyPr rtlCol="0">
            <a:normAutofit/>
          </a:bodyPr>
          <a:lstStyle/>
          <a:p>
            <a:pPr rtl="0"/>
            <a:r>
              <a:rPr lang="es" sz="2000">
                <a:solidFill>
                  <a:schemeClr val="bg1">
                    <a:lumMod val="85000"/>
                  </a:schemeClr>
                </a:solidFill>
              </a:rPr>
              <a:t>Photo Collage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98DA-BABB-CC96-B9B6-CC5C53FB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5"/>
          <a:stretch/>
        </p:blipFill>
        <p:spPr>
          <a:xfrm>
            <a:off x="2155371" y="885301"/>
            <a:ext cx="969102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774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6_TF44868783.potx" id="{9CD457B0-8303-4184-9547-B7E8CF7AB203}" vid="{1D1156BF-AF92-4E2F-BA2A-529364ED11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clásica sofisticada en negrita</Template>
  <TotalTime>96</TotalTime>
  <Words>389</Words>
  <Application>Microsoft Office PowerPoint</Application>
  <PresentationFormat>Widescreen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Tema de Office</vt:lpstr>
      <vt:lpstr>CAPSTONE: BICING AVAILABILITY PREDICTION</vt:lpstr>
      <vt:lpstr>Índice </vt:lpstr>
      <vt:lpstr>Objetivos y alcance</vt:lpstr>
      <vt:lpstr>Extracción y perímetro de los datos</vt:lpstr>
      <vt:lpstr>Preprocesamiento</vt:lpstr>
      <vt:lpstr>Photo Collage</vt:lpstr>
      <vt:lpstr>EDA</vt:lpstr>
      <vt:lpstr>EDA</vt:lpstr>
      <vt:lpstr>EDA</vt:lpstr>
      <vt:lpstr>Feature Engineering</vt:lpstr>
      <vt:lpstr>Modelo e interpretabilidad</vt:lpstr>
      <vt:lpstr>Caso de estudio: Nuevas estaciones para absorber la demanda</vt:lpstr>
      <vt:lpstr>Caso de estudio: Nuevas estaciones para absorber la demanda</vt:lpstr>
      <vt:lpstr>Ubicación 1</vt:lpstr>
      <vt:lpstr>Ubicación 2 y 3</vt:lpstr>
      <vt:lpstr>Ubicación 4 y 5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CAPSTONE: BICING AVAILABILITY PREDICTION</dc:title>
  <dc:creator>Ramos Diaz, Nil</dc:creator>
  <cp:lastModifiedBy>Ramos Diaz, Nil</cp:lastModifiedBy>
  <cp:revision>4</cp:revision>
  <dcterms:created xsi:type="dcterms:W3CDTF">2024-06-26T20:26:04Z</dcterms:created>
  <dcterms:modified xsi:type="dcterms:W3CDTF">2024-06-26T22:02:22Z</dcterms:modified>
</cp:coreProperties>
</file>